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6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562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6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a8db41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20a16888ed3ec664a5d16#tid=6909c76871c9263a733d18f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八年级下册 人教版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7_1#2530eb086?pid=08bfe88cc&amp;color=0,0,0&amp;vtp=1&amp;bt=1&amp;bbb=1&amp;hb=1"/>
          <p:cNvSpPr/>
          <p:nvPr/>
        </p:nvSpPr>
        <p:spPr>
          <a:xfrm>
            <a:off x="649224" y="877825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【2025浙江宁波调研·节选】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（express）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ideas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clearly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which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grades.</a:t>
            </a:r>
            <a:endParaRPr lang="en-US" altLang="zh-CN" sz="2400" dirty="0"/>
          </a:p>
        </p:txBody>
      </p:sp>
      <p:sp>
        <p:nvSpPr>
          <p:cNvPr id="3" name="QB_7_AN.18_1#2530eb086.blank?pid=08bfe88cc&amp;color=0,0,0&amp;vpa=8&amp;vtp=1&amp;bbb=1"/>
          <p:cNvSpPr/>
          <p:nvPr/>
        </p:nvSpPr>
        <p:spPr>
          <a:xfrm>
            <a:off x="6465029" y="837185"/>
            <a:ext cx="1592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expresses</a:t>
            </a:r>
            <a:endParaRPr lang="en-US" altLang="zh-CN" sz="2400" dirty="0"/>
          </a:p>
        </p:txBody>
      </p:sp>
      <p:sp>
        <p:nvSpPr>
          <p:cNvPr id="4" name="QB_7_AS.19_1#2530eb086?pid=08bfe88cc&amp;color=0,0,0&amp;vtp=1&amp;bbb=1&amp;hb=1"/>
          <p:cNvSpPr/>
          <p:nvPr/>
        </p:nvSpPr>
        <p:spPr>
          <a:xfrm>
            <a:off x="649224" y="1979041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句意为：她在课堂上总是能清晰地表达自己的想法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，这有助于她取得好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。由always和helps可知此处用一般现在时，主语She是第三人称单数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，故填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expresses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7_BD.20_1#84c15f5d3?pid=08bfe88cc&amp;color=0,0,0&amp;vtp=1&amp;bbb=1&amp;hb=1"/>
          <p:cNvSpPr/>
          <p:nvPr/>
        </p:nvSpPr>
        <p:spPr>
          <a:xfrm>
            <a:off x="649224" y="363004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（ski）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mountains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snows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enough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winter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holiday.</a:t>
            </a:r>
            <a:endParaRPr lang="en-US" altLang="zh-CN" sz="2400" dirty="0"/>
          </a:p>
        </p:txBody>
      </p:sp>
      <p:sp>
        <p:nvSpPr>
          <p:cNvPr id="6" name="QB_7_AN.21_1#84c15f5d3.blank?pid=08bfe88cc&amp;color=0,0,0&amp;vpa=9&amp;vtp=1&amp;bbb=1"/>
          <p:cNvSpPr/>
          <p:nvPr/>
        </p:nvSpPr>
        <p:spPr>
          <a:xfrm>
            <a:off x="2967197" y="3589401"/>
            <a:ext cx="11350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skiing</a:t>
            </a:r>
            <a:endParaRPr lang="en-US" altLang="zh-CN" sz="2400" dirty="0"/>
          </a:p>
        </p:txBody>
      </p:sp>
      <p:sp>
        <p:nvSpPr>
          <p:cNvPr id="7" name="QB_7_AS.22_1#84c15f5d3?pid=08bfe88cc&amp;color=0,0,0&amp;vtp=1&amp;bbb=1&amp;hb=1"/>
          <p:cNvSpPr/>
          <p:nvPr/>
        </p:nvSpPr>
        <p:spPr>
          <a:xfrm>
            <a:off x="649224" y="473367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句意为：如果今年寒假雪下得足够多，我们计划去山里滑雪。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go skiing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是固定短语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，意为“去滑雪”。故填 skiing。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3_1#a5f1a0b04?pid=08bfe88cc&amp;color=0,0,0&amp;vtp=1&amp;bt=1&amp;bbb=1&amp;hb=1"/>
          <p:cNvSpPr/>
          <p:nvPr/>
        </p:nvSpPr>
        <p:spPr>
          <a:xfrm>
            <a:off x="649224" y="877825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（read）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novels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watching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movies.</a:t>
            </a:r>
            <a:endParaRPr lang="en-US" altLang="zh-CN" sz="2400" dirty="0"/>
          </a:p>
        </p:txBody>
      </p:sp>
      <p:sp>
        <p:nvSpPr>
          <p:cNvPr id="3" name="QB_7_AN.24_1#a5f1a0b04.blank?pid=08bfe88cc&amp;color=0,0,0&amp;vpa=10&amp;vtp=1&amp;bbb=1"/>
          <p:cNvSpPr/>
          <p:nvPr/>
        </p:nvSpPr>
        <p:spPr>
          <a:xfrm>
            <a:off x="5686837" y="837185"/>
            <a:ext cx="12874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reading</a:t>
            </a:r>
            <a:endParaRPr lang="en-US" altLang="zh-CN" sz="2400" dirty="0"/>
          </a:p>
        </p:txBody>
      </p:sp>
      <p:sp>
        <p:nvSpPr>
          <p:cNvPr id="4" name="QB_7_AS.25_1#a5f1a0b04?pid=08bfe88cc&amp;color=0,0,0&amp;vtp=1&amp;bbb=1&amp;hb=1"/>
          <p:cNvSpPr/>
          <p:nvPr/>
        </p:nvSpPr>
        <p:spPr>
          <a:xfrm>
            <a:off x="649224" y="197904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你可以通过阅读英文小说和看英文电影来提高你的英语水平。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是介词，后面接动词的-ing形式。故填 reading。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807e7b37?pid=4a8db41aa&amp;color=0,0,0&amp;vtp=1&amp;bt=1&amp;bbb=1"/>
          <p:cNvSpPr/>
          <p:nvPr/>
        </p:nvSpPr>
        <p:spPr>
          <a:xfrm>
            <a:off x="649224" y="859536"/>
            <a:ext cx="10899648" cy="53822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7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Ⅲ</a:t>
            </a:r>
            <a:r>
              <a:rPr lang="en-US" altLang="zh-CN" sz="28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用方框中所给单词或短语的适当形式填空</a:t>
            </a:r>
            <a:endParaRPr lang="en-US" altLang="zh-CN" sz="2800" dirty="0"/>
          </a:p>
        </p:txBody>
      </p:sp>
      <p:graphicFrame>
        <p:nvGraphicFramePr>
          <p:cNvPr id="14" name="QM_7_BD.26_1#0392628fa?colgroup=22&amp;vts=1&amp;pid=6807e7b37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5229"/>
              </p:ext>
            </p:extLst>
          </p:nvPr>
        </p:nvGraphicFramePr>
        <p:xfrm>
          <a:off x="2660904" y="1533081"/>
          <a:ext cx="6867144" cy="518097"/>
        </p:xfrm>
        <a:graphic>
          <a:graphicData uri="http://schemas.openxmlformats.org/drawingml/2006/table">
            <a:tbl>
              <a:tblPr/>
              <a:tblGrid>
                <a:gridCol w="6867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09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9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instruct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expect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8_BD.27_1#2e77641ea?vts=1&amp;pid=0392628fa&amp;color=0,0,0&amp;vtp=1&amp;bbb=1&amp;hb=1"/>
          <p:cNvSpPr/>
          <p:nvPr/>
        </p:nvSpPr>
        <p:spPr>
          <a:xfrm>
            <a:off x="649224" y="2180781"/>
            <a:ext cx="10899648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【2025浙江台州期中】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driving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patient.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explains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traffic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rules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clearly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us.</a:t>
            </a:r>
            <a:endParaRPr lang="en-US" altLang="zh-CN" sz="2400" dirty="0"/>
          </a:p>
        </p:txBody>
      </p:sp>
      <p:sp>
        <p:nvSpPr>
          <p:cNvPr id="5" name="QB_8_AN.28_1#2e77641ea.blank?vts=1&amp;pid=0392628fa&amp;color=0,0,0&amp;vpa=11&amp;vtp=1&amp;bbb=1"/>
          <p:cNvSpPr/>
          <p:nvPr/>
        </p:nvSpPr>
        <p:spPr>
          <a:xfrm>
            <a:off x="5742527" y="2147634"/>
            <a:ext cx="17446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instructor</a:t>
            </a:r>
            <a:endParaRPr lang="en-US" altLang="zh-CN" sz="2400" dirty="0"/>
          </a:p>
        </p:txBody>
      </p:sp>
      <p:sp>
        <p:nvSpPr>
          <p:cNvPr id="6" name="QB_8_AS.29_1#2e77641ea?vts=1&amp;pid=0392628fa&amp;color=0,0,0&amp;vtp=1&amp;bbb=1&amp;hb=1"/>
          <p:cNvSpPr/>
          <p:nvPr/>
        </p:nvSpPr>
        <p:spPr>
          <a:xfrm>
            <a:off x="649224" y="3212148"/>
            <a:ext cx="10899648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句意为：我们的驾驶教练很有耐心。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他给我们把交通规则解释得很清楚。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结合语境可知此处表示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“教练”，应用instructor。由is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可知此处应用单数名词。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instructor。</a:t>
            </a:r>
            <a:endParaRPr lang="en-US" altLang="zh-CN" sz="2400" dirty="0"/>
          </a:p>
        </p:txBody>
      </p:sp>
      <p:sp>
        <p:nvSpPr>
          <p:cNvPr id="7" name="QB_8_BD.30_1#1275b83b2?vts=1&amp;pid=0392628fa&amp;color=0,0,0&amp;vtp=1&amp;bbb=1"/>
          <p:cNvSpPr/>
          <p:nvPr/>
        </p:nvSpPr>
        <p:spPr>
          <a:xfrm>
            <a:off x="649224" y="4763135"/>
            <a:ext cx="11048238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piano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now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I’m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busy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studies.</a:t>
            </a:r>
            <a:endParaRPr lang="en-US" altLang="zh-CN" sz="2400" dirty="0"/>
          </a:p>
        </p:txBody>
      </p:sp>
      <p:sp>
        <p:nvSpPr>
          <p:cNvPr id="8" name="QB_8_AN.31_1#1275b83b2.blank?vts=1&amp;pid=0392628fa&amp;color=0,0,0&amp;vpa=12&amp;vtp=1&amp;bbb=1"/>
          <p:cNvSpPr/>
          <p:nvPr/>
        </p:nvSpPr>
        <p:spPr>
          <a:xfrm>
            <a:off x="1300893" y="4719193"/>
            <a:ext cx="1287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used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9" name="QB_8_AS.32_1#1275b83b2?vts=1&amp;pid=0392628fa&amp;color=0,0,0&amp;vtp=1&amp;bbb=1&amp;hb=1"/>
          <p:cNvSpPr/>
          <p:nvPr/>
        </p:nvSpPr>
        <p:spPr>
          <a:xfrm>
            <a:off x="649224" y="5276405"/>
            <a:ext cx="10899648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句意为：我过去每天弹钢琴，但现在我忙于学业。used to do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sth是固</a:t>
            </a:r>
          </a:p>
          <a:p>
            <a:pPr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定搭配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，意为“过去常常做某事”，符合语境。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M_7_BD.33_1#0392628fa?colgroup=22&amp;vts=1&amp;pid=6807e7b37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156485"/>
              </p:ext>
            </p:extLst>
          </p:nvPr>
        </p:nvGraphicFramePr>
        <p:xfrm>
          <a:off x="2660904" y="859536"/>
          <a:ext cx="6867144" cy="487871"/>
        </p:xfrm>
        <a:graphic>
          <a:graphicData uri="http://schemas.openxmlformats.org/drawingml/2006/table">
            <a:tbl>
              <a:tblPr/>
              <a:tblGrid>
                <a:gridCol w="6867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instruct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expect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8_BD.34_1#77866774e?vts=1&amp;pid=0392628fa&amp;color=0,0,0&amp;vtp=1&amp;bbb=1&amp;hb=1"/>
          <p:cNvSpPr/>
          <p:nvPr/>
        </p:nvSpPr>
        <p:spPr>
          <a:xfrm>
            <a:off x="649224" y="14859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【2025浙江嘉兴质检】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dark,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always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sleeps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small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on.</a:t>
            </a:r>
            <a:endParaRPr lang="en-US" altLang="zh-CN" sz="2400" dirty="0"/>
          </a:p>
        </p:txBody>
      </p:sp>
      <p:sp>
        <p:nvSpPr>
          <p:cNvPr id="4" name="QB_8_AN.35_1#77866774e.blank?vts=1&amp;pid=0392628fa&amp;color=0,0,0&amp;vpa=13&amp;vtp=1&amp;bbb=1"/>
          <p:cNvSpPr/>
          <p:nvPr/>
        </p:nvSpPr>
        <p:spPr>
          <a:xfrm>
            <a:off x="5965920" y="1457960"/>
            <a:ext cx="11350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scared</a:t>
            </a:r>
            <a:endParaRPr lang="en-US" altLang="zh-CN" sz="2400" dirty="0"/>
          </a:p>
        </p:txBody>
      </p:sp>
      <p:sp>
        <p:nvSpPr>
          <p:cNvPr id="5" name="QB_8_AS.36_1#77866774e?vts=1&amp;pid=0392628fa&amp;color=0,0,0&amp;vtp=1&amp;bbb=1&amp;hb=1"/>
          <p:cNvSpPr/>
          <p:nvPr/>
        </p:nvSpPr>
        <p:spPr>
          <a:xfrm>
            <a:off x="649224" y="2588641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句意为：小汤姆怕黑，所以他睡觉总是开着一盏小灯。固定搭配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be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scared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of意为“害怕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”，符合语境。故填scared。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易混辨析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scared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为形容词，意为“害怕的；恐惧的”，通常用于描述人的感受。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scary为形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容词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，意为“恐怖的；吓人的”，一般用于形容事物具有令人害怕的特点。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QM_7_BD.37_1#0392628fa?colgroup=22&amp;vts=1&amp;pid=6807e7b37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829195"/>
              </p:ext>
            </p:extLst>
          </p:nvPr>
        </p:nvGraphicFramePr>
        <p:xfrm>
          <a:off x="2660904" y="859536"/>
          <a:ext cx="6867144" cy="487871"/>
        </p:xfrm>
        <a:graphic>
          <a:graphicData uri="http://schemas.openxmlformats.org/drawingml/2006/table">
            <a:tbl>
              <a:tblPr/>
              <a:tblGrid>
                <a:gridCol w="6867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instruct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expect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8_BD.38_1#276359dc1?vts=1&amp;pid=0392628fa&amp;color=0,0,0&amp;vtp=1&amp;bbb=1&amp;hb=1"/>
          <p:cNvSpPr/>
          <p:nvPr/>
        </p:nvSpPr>
        <p:spPr>
          <a:xfrm>
            <a:off x="649224" y="1485900"/>
            <a:ext cx="10899648" cy="1037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team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difficulties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competition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8_AN.39_1#276359dc1.blank?vts=1&amp;pid=0392628fa&amp;color=0,0,0&amp;vpa=14&amp;vtp=1&amp;bbb=1"/>
          <p:cNvSpPr/>
          <p:nvPr/>
        </p:nvSpPr>
        <p:spPr>
          <a:xfrm>
            <a:off x="2415317" y="1445260"/>
            <a:ext cx="14398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got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over</a:t>
            </a:r>
            <a:endParaRPr lang="en-US" altLang="zh-CN" sz="2400" dirty="0"/>
          </a:p>
        </p:txBody>
      </p:sp>
      <p:sp>
        <p:nvSpPr>
          <p:cNvPr id="5" name="QB_8_AS.40_1#276359dc1?vts=1&amp;pid=0392628fa&amp;color=0,0,0&amp;vtp=1&amp;bbb=1&amp;hb=1"/>
          <p:cNvSpPr/>
          <p:nvPr/>
        </p:nvSpPr>
        <p:spPr>
          <a:xfrm>
            <a:off x="649224" y="2584640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句意为：这支队伍克服了许多困难，最终赢得了这场重要的比赛。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get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over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是固定短语，意为“克服”，符合语境。根据and won the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important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competition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可知，此处应用一般过去时。故填got over。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get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over ①克服（困难）；解决问题 ②从（疾病、失望、震惊等）中恢复过来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QM_7_BD.41_1#0392628fa?colgroup=22&amp;vts=1&amp;pid=6807e7b37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741645"/>
              </p:ext>
            </p:extLst>
          </p:nvPr>
        </p:nvGraphicFramePr>
        <p:xfrm>
          <a:off x="2660904" y="859536"/>
          <a:ext cx="6867144" cy="487871"/>
        </p:xfrm>
        <a:graphic>
          <a:graphicData uri="http://schemas.openxmlformats.org/drawingml/2006/table">
            <a:tbl>
              <a:tblPr/>
              <a:tblGrid>
                <a:gridCol w="6867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87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scare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instruct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used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over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expect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8_BD.42_1#f8689bb27?vts=1&amp;pid=0392628fa&amp;color=0,0,0&amp;vtp=1&amp;bbb=1&amp;hb=1"/>
          <p:cNvSpPr/>
          <p:nvPr/>
        </p:nvSpPr>
        <p:spPr>
          <a:xfrm>
            <a:off x="649224" y="14859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him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grades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final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exam,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studied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hard.</a:t>
            </a:r>
            <a:endParaRPr lang="en-US" altLang="zh-CN" sz="2400" dirty="0"/>
          </a:p>
        </p:txBody>
      </p:sp>
      <p:sp>
        <p:nvSpPr>
          <p:cNvPr id="4" name="QB_8_AN.43_1#f8689bb27.blank?vts=1&amp;pid=0392628fa&amp;color=0,0,0&amp;vpa=15&amp;vtp=1&amp;bbb=1"/>
          <p:cNvSpPr/>
          <p:nvPr/>
        </p:nvSpPr>
        <p:spPr>
          <a:xfrm>
            <a:off x="2655031" y="1445260"/>
            <a:ext cx="14398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expected</a:t>
            </a:r>
            <a:endParaRPr lang="en-US" altLang="zh-CN" sz="2400" dirty="0"/>
          </a:p>
        </p:txBody>
      </p:sp>
      <p:sp>
        <p:nvSpPr>
          <p:cNvPr id="5" name="QB_8_AS.44_1#f8689bb27?vts=1&amp;pid=0392628fa&amp;color=0,0,0&amp;vtp=1&amp;bbb=1&amp;hb=1"/>
          <p:cNvSpPr/>
          <p:nvPr/>
        </p:nvSpPr>
        <p:spPr>
          <a:xfrm>
            <a:off x="649224" y="2588641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句意为：他的父母期待他在期末考试中取得好成绩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，所以他学习非常努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。固定搭配expect sb to do sth意为“期望某人做某事”，符合语境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。由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可知此处应用一般过去时。故填 expected。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ea12411d?pid=4a8db41aa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Ⅳ</a:t>
            </a:r>
            <a:r>
              <a:rPr lang="en-US" altLang="zh-CN" sz="28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按要求完成句子（每空一词）</a:t>
            </a:r>
            <a:endParaRPr lang="en-US" altLang="zh-CN" sz="2800" dirty="0"/>
          </a:p>
        </p:txBody>
      </p:sp>
      <p:sp>
        <p:nvSpPr>
          <p:cNvPr id="3" name="QB_7_BD.45_1#7f257b766?pid=6ea12411d&amp;color=0,0,0&amp;vtp=1&amp;bbb=1&amp;hb=1"/>
          <p:cNvSpPr/>
          <p:nvPr/>
        </p:nvSpPr>
        <p:spPr>
          <a:xfrm>
            <a:off x="649224" y="1479579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memory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by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reviewing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lessons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every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day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.（对画线部分提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memory?</a:t>
            </a:r>
            <a:endParaRPr lang="en-US" altLang="zh-CN" sz="2400" dirty="0"/>
          </a:p>
        </p:txBody>
      </p:sp>
      <p:sp>
        <p:nvSpPr>
          <p:cNvPr id="4" name="QB_7_AN.46_1#7f257b766.blank?pid=6ea12411d&amp;color=0,0,0&amp;vpa=16&amp;vtp=1&amp;bbb=1"/>
          <p:cNvSpPr/>
          <p:nvPr/>
        </p:nvSpPr>
        <p:spPr>
          <a:xfrm>
            <a:off x="665892" y="254764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How</a:t>
            </a:r>
            <a:endParaRPr lang="en-US" altLang="zh-CN" sz="2400" dirty="0"/>
          </a:p>
        </p:txBody>
      </p:sp>
      <p:sp>
        <p:nvSpPr>
          <p:cNvPr id="5" name="QB_7_AN.47_1#7f257b766.blank?pid=6ea12411d&amp;color=0,0,0&amp;vpa=17&amp;vtp=1&amp;bbb=1"/>
          <p:cNvSpPr/>
          <p:nvPr/>
        </p:nvSpPr>
        <p:spPr>
          <a:xfrm>
            <a:off x="1580292" y="254764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can</a:t>
            </a:r>
            <a:endParaRPr lang="en-US" altLang="zh-CN" sz="2400" dirty="0"/>
          </a:p>
        </p:txBody>
      </p:sp>
      <p:sp>
        <p:nvSpPr>
          <p:cNvPr id="6" name="QB_7_BD.48_1#fd93077b7?pid=6ea12411d&amp;color=0,0,0&amp;vtp=1&amp;bbb=1&amp;hb=1"/>
          <p:cNvSpPr/>
          <p:nvPr/>
        </p:nvSpPr>
        <p:spPr>
          <a:xfrm>
            <a:off x="649224" y="3135376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learn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more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about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science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对画线部分提问）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plan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museum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weekend?</a:t>
            </a:r>
            <a:endParaRPr lang="en-US" altLang="zh-CN" sz="2400" dirty="0"/>
          </a:p>
        </p:txBody>
      </p:sp>
      <p:sp>
        <p:nvSpPr>
          <p:cNvPr id="7" name="QB_7_AN.49_1#fd93077b7.blank?pid=6ea12411d&amp;color=0,0,0&amp;vpa=18&amp;vtp=1&amp;bbb=1"/>
          <p:cNvSpPr/>
          <p:nvPr/>
        </p:nvSpPr>
        <p:spPr>
          <a:xfrm>
            <a:off x="665892" y="4190746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Why</a:t>
            </a:r>
            <a:endParaRPr lang="en-US" altLang="zh-CN" sz="2400" dirty="0"/>
          </a:p>
        </p:txBody>
      </p:sp>
      <p:sp>
        <p:nvSpPr>
          <p:cNvPr id="8" name="QB_7_AN.50_1#fd93077b7.blank?pid=6ea12411d&amp;color=0,0,0&amp;vpa=19&amp;vtp=1&amp;bbb=1"/>
          <p:cNvSpPr/>
          <p:nvPr/>
        </p:nvSpPr>
        <p:spPr>
          <a:xfrm>
            <a:off x="1580292" y="42034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do</a:t>
            </a:r>
            <a:endParaRPr lang="en-US" altLang="zh-CN" sz="2400" dirty="0"/>
          </a:p>
        </p:txBody>
      </p:sp>
      <p:sp>
        <p:nvSpPr>
          <p:cNvPr id="9" name="QB_7_BD.51_1#4dcf55e20?pid=6ea12411d&amp;color=0,0,0&amp;vtp=1&amp;bbb=1"/>
          <p:cNvSpPr/>
          <p:nvPr/>
        </p:nvSpPr>
        <p:spPr>
          <a:xfrm>
            <a:off x="649224" y="478637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housework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time.（对画线部分提问）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usually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time?</a:t>
            </a:r>
            <a:endParaRPr lang="en-US" altLang="zh-CN" sz="2400" dirty="0"/>
          </a:p>
        </p:txBody>
      </p:sp>
      <p:sp>
        <p:nvSpPr>
          <p:cNvPr id="10" name="QB_7_AN.52_1#4dcf55e20.blank?pid=6ea12411d&amp;color=0,0,0&amp;vpa=20&amp;vtp=1&amp;bbb=1"/>
          <p:cNvSpPr/>
          <p:nvPr/>
        </p:nvSpPr>
        <p:spPr>
          <a:xfrm>
            <a:off x="665892" y="529564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What</a:t>
            </a:r>
            <a:endParaRPr lang="en-US" altLang="zh-CN" sz="2400" dirty="0"/>
          </a:p>
        </p:txBody>
      </p:sp>
      <p:sp>
        <p:nvSpPr>
          <p:cNvPr id="11" name="QB_7_AN.53_1#4dcf55e20.blank?pid=6ea12411d&amp;color=0,0,0&amp;vpa=21&amp;vtp=1&amp;bbb=1"/>
          <p:cNvSpPr/>
          <p:nvPr/>
        </p:nvSpPr>
        <p:spPr>
          <a:xfrm>
            <a:off x="1732692" y="52956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4_1#c93ed598f?pid=6ea12411d&amp;color=0,0,0&amp;vtp=1&amp;bt=1&amp;bbb=1&amp;hb=1"/>
          <p:cNvSpPr/>
          <p:nvPr/>
        </p:nvSpPr>
        <p:spPr>
          <a:xfrm>
            <a:off x="649224" y="864000"/>
            <a:ext cx="10899648" cy="2155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classmates.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改为否定句）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practise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speaking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classmates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7_AN.55_1#c93ed598f.blank?pid=6ea12411d&amp;color=0,0,0&amp;vpa=22&amp;vtp=1&amp;bbb=1"/>
          <p:cNvSpPr/>
          <p:nvPr/>
        </p:nvSpPr>
        <p:spPr>
          <a:xfrm>
            <a:off x="3355117" y="1953660"/>
            <a:ext cx="830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told</a:t>
            </a:r>
            <a:endParaRPr lang="en-US" altLang="zh-CN" sz="2400" dirty="0"/>
          </a:p>
        </p:txBody>
      </p:sp>
      <p:sp>
        <p:nvSpPr>
          <p:cNvPr id="4" name="QB_7_AN.56_1#c93ed598f.blank?pid=6ea12411d&amp;color=0,0,0&amp;vpa=23&amp;vtp=1&amp;bbb=1"/>
          <p:cNvSpPr/>
          <p:nvPr/>
        </p:nvSpPr>
        <p:spPr>
          <a:xfrm>
            <a:off x="4945792" y="1953660"/>
            <a:ext cx="6778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not</a:t>
            </a:r>
            <a:endParaRPr lang="en-US" altLang="zh-CN" sz="2400" dirty="0"/>
          </a:p>
        </p:txBody>
      </p:sp>
      <p:sp>
        <p:nvSpPr>
          <p:cNvPr id="5" name="QB_7_AN.57_1#c93ed598f.blank?pid=6ea12411d&amp;color=0,0,0&amp;vpa=24&amp;vtp=1&amp;bbb=1"/>
          <p:cNvSpPr/>
          <p:nvPr/>
        </p:nvSpPr>
        <p:spPr>
          <a:xfrm>
            <a:off x="5860192" y="1953660"/>
            <a:ext cx="5254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56749d4c.fixed?pid=a46ab425e&amp;color=255,255,255&amp;vtp=1&amp;bbb=1"/>
          <p:cNvSpPr/>
          <p:nvPr/>
        </p:nvSpPr>
        <p:spPr>
          <a:xfrm>
            <a:off x="137160" y="2304288"/>
            <a:ext cx="11914632" cy="10058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Time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Relax</a:t>
            </a:r>
            <a:endParaRPr lang="en-US" altLang="zh-CN" sz="5400" dirty="0"/>
          </a:p>
        </p:txBody>
      </p:sp>
      <p:sp>
        <p:nvSpPr>
          <p:cNvPr id="3" name="C_2_BD#b56749d4c.fixed?pid=a46ab425e&amp;color=255,255,255&amp;vtp=1&amp;bbb=1"/>
          <p:cNvSpPr/>
          <p:nvPr/>
        </p:nvSpPr>
        <p:spPr>
          <a:xfrm>
            <a:off x="137160" y="3712464"/>
            <a:ext cx="1191463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40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课时同步训练</a:t>
            </a:r>
            <a:endParaRPr lang="en-US" altLang="zh-CN" sz="4000" dirty="0"/>
          </a:p>
        </p:txBody>
      </p:sp>
      <p:sp>
        <p:nvSpPr>
          <p:cNvPr id="4" name="C_2#b56749d4c"/>
          <p:cNvSpPr/>
          <p:nvPr/>
        </p:nvSpPr>
        <p:spPr>
          <a:xfrm>
            <a:off x="3035808" y="3419856"/>
            <a:ext cx="6117336" cy="9144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" name="C_2#b56749d4c.fixed?pid=a46ab425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448" y="3419856"/>
            <a:ext cx="411480" cy="265176"/>
          </a:xfrm>
          <a:prstGeom prst="rect">
            <a:avLst/>
          </a:prstGeom>
        </p:spPr>
      </p:pic>
      <p:sp>
        <p:nvSpPr>
          <p:cNvPr id="6" name="P_2_BD#96420c90d?pid=a46ab425e&amp;color=0,0,0&amp;vtp=1&amp;bt=1&amp;bbb=1"/>
          <p:cNvSpPr/>
          <p:nvPr/>
        </p:nvSpPr>
        <p:spPr>
          <a:xfrm>
            <a:off x="649224" y="1510416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Question: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free-time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activities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important?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2c6f5fd10.fixed?pid=1eca7eb4c&amp;color=255,255,255&amp;vtp=1&amp;bbb=1"/>
          <p:cNvSpPr/>
          <p:nvPr/>
        </p:nvSpPr>
        <p:spPr>
          <a:xfrm>
            <a:off x="1216660" y="1472184"/>
            <a:ext cx="2394712" cy="13350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Section</a:t>
            </a:r>
            <a:r>
              <a:rPr lang="en-US" altLang="zh-CN" sz="40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endParaRPr lang="en-US" altLang="zh-CN" sz="4000" dirty="0"/>
          </a:p>
        </p:txBody>
      </p:sp>
      <p:sp>
        <p:nvSpPr>
          <p:cNvPr id="3" name="C_4#2c6f5fd10.fixed?pid=1eca7eb4c&amp;color=151,71,147&amp;vtp=1&amp;bbb=1&amp;hb=1"/>
          <p:cNvSpPr/>
          <p:nvPr/>
        </p:nvSpPr>
        <p:spPr>
          <a:xfrm>
            <a:off x="3566160" y="1469136"/>
            <a:ext cx="6766560" cy="13411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How</a:t>
            </a:r>
            <a:r>
              <a:rPr lang="en-US" altLang="zh-CN" sz="44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do</a:t>
            </a:r>
            <a:r>
              <a:rPr lang="en-US" altLang="zh-CN" sz="44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you</a:t>
            </a:r>
            <a:r>
              <a:rPr lang="en-US" altLang="zh-CN" sz="44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spend</a:t>
            </a:r>
            <a:r>
              <a:rPr lang="en-US" altLang="zh-CN" sz="4400" b="1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your</a:t>
            </a:r>
            <a:r>
              <a:rPr lang="en-US" altLang="zh-CN" sz="4400" b="1" i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free</a:t>
            </a:r>
            <a:r>
              <a:rPr lang="en-US" altLang="zh-CN" sz="4400" b="1" i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time?</a:t>
            </a:r>
            <a:endParaRPr lang="en-US" altLang="zh-CN" sz="4400" dirty="0"/>
          </a:p>
        </p:txBody>
      </p:sp>
      <p:sp>
        <p:nvSpPr>
          <p:cNvPr id="4" name="C_4_BD#2c6f5fd10.fixed?pid=1eca7eb4c&amp;color=151,71,147&amp;vtp=1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 dirty="0">
                <a:solidFill>
                  <a:srgbClr val="974793"/>
                </a:solidFill>
                <a:latin typeface="Times New Roman" pitchFamily="34" charset="0"/>
                <a:ea typeface="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0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itchFamily="34" charset="0"/>
                <a:ea typeface="黑体" pitchFamily="34" charset="-122"/>
                <a:cs typeface="Times New Roman" pitchFamily="34" charset="-120"/>
              </a:rPr>
              <a:t>1</a:t>
            </a:r>
            <a:r>
              <a:rPr lang="en-US" altLang="zh-CN" sz="4000" b="0" i="0" dirty="0">
                <a:solidFill>
                  <a:srgbClr val="97479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itchFamily="34" charset="0"/>
                <a:ea typeface="黑体" pitchFamily="34" charset="-122"/>
                <a:cs typeface="Times New Roman" pitchFamily="34" charset="-120"/>
              </a:rPr>
              <a:t>1a—2d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c6f5fd10?lid=4a8db41aa&amp;cid=4a8db41aa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208" y="3611880"/>
            <a:ext cx="475488" cy="475488"/>
          </a:xfrm>
          <a:prstGeom prst="rect">
            <a:avLst/>
          </a:prstGeom>
        </p:spPr>
      </p:pic>
      <p:sp>
        <p:nvSpPr>
          <p:cNvPr id="3" name="C_1#目录1:2c6f5fd10?lid=4a8db41aa&amp;cid=4a8db41aa&amp;vtp=1&amp;bt=1&amp;bbb=1">
            <a:hlinkClick r:id="rId3" action="ppaction://hlinksldjump"/>
          </p:cNvPr>
          <p:cNvSpPr/>
          <p:nvPr/>
        </p:nvSpPr>
        <p:spPr>
          <a:xfrm>
            <a:off x="5852160" y="3575304"/>
            <a:ext cx="1435608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4a8db41aa?pid=2c6f5fd10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1261872" cy="576072"/>
          </a:xfrm>
          <a:prstGeom prst="rect">
            <a:avLst/>
          </a:prstGeom>
        </p:spPr>
      </p:pic>
      <p:sp>
        <p:nvSpPr>
          <p:cNvPr id="3" name="C_5_BD#4a8db41aa?pid=2c6f5fd10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6_BD#34d5bee35?pid=4a8db41aa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根据句意及汉语提示填写单词</a:t>
            </a:r>
            <a:endParaRPr lang="en-US" altLang="zh-CN" sz="2800" dirty="0"/>
          </a:p>
        </p:txBody>
      </p:sp>
      <p:sp>
        <p:nvSpPr>
          <p:cNvPr id="5" name="QB_7_BD.1_1#efdbf83b3?pid=34d5bee35&amp;color=0,0,0&amp;vtp=1&amp;bbb=1&amp;hb=1"/>
          <p:cNvSpPr/>
          <p:nvPr/>
        </p:nvSpPr>
        <p:spPr>
          <a:xfrm>
            <a:off x="649224" y="2190779"/>
            <a:ext cx="10899648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Tina’s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（书法）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shows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work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class.</a:t>
            </a: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pitchFamily="34" charset="0"/>
                <a:ea typeface="KaiTi" pitchFamily="34" charset="-122"/>
                <a:cs typeface="KaiTi" pitchFamily="34" charset="-120"/>
              </a:rPr>
              <a:t>【2025浙江嘉兴期末】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14-year-old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girl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Hangzhou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national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prize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（编写程序）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project.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pitchFamily="34" charset="0"/>
                <a:ea typeface="KaiTi" pitchFamily="34" charset="-122"/>
                <a:cs typeface="KaiTi" pitchFamily="34" charset="-120"/>
              </a:rPr>
              <a:t>【2025浙江金华期中】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Don’t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（害怕）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things.</a:t>
            </a:r>
            <a:endParaRPr lang="en-US" altLang="zh-CN" sz="2400" dirty="0"/>
          </a:p>
        </p:txBody>
      </p:sp>
      <p:sp>
        <p:nvSpPr>
          <p:cNvPr id="6" name="QB_7_AN.2_1#efdbf83b3.blank?pid=34d5bee35&amp;color=0,0,0&amp;vpa=1&amp;vtp=1&amp;bbb=1"/>
          <p:cNvSpPr/>
          <p:nvPr/>
        </p:nvSpPr>
        <p:spPr>
          <a:xfrm>
            <a:off x="1797209" y="2150139"/>
            <a:ext cx="18970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calligraphy</a:t>
            </a:r>
            <a:endParaRPr lang="en-US" altLang="zh-CN" sz="2400" dirty="0"/>
          </a:p>
        </p:txBody>
      </p:sp>
      <p:sp>
        <p:nvSpPr>
          <p:cNvPr id="8" name="QB_7_AN.4_1#efdbf83b3.blank?pid=34d5bee35&amp;color=0,0,0&amp;vpa=2&amp;vtp=1&amp;bbb=1"/>
          <p:cNvSpPr/>
          <p:nvPr/>
        </p:nvSpPr>
        <p:spPr>
          <a:xfrm>
            <a:off x="1715231" y="3826539"/>
            <a:ext cx="18970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programming</a:t>
            </a:r>
            <a:endParaRPr lang="en-US" altLang="zh-CN" sz="2400" dirty="0"/>
          </a:p>
        </p:txBody>
      </p:sp>
      <p:sp>
        <p:nvSpPr>
          <p:cNvPr id="10" name="QB_7_AN.6_1#efdbf83b3.blank?pid=34d5bee35&amp;color=0,0,0&amp;vpa=3&amp;vtp=1&amp;bbb=1"/>
          <p:cNvSpPr/>
          <p:nvPr/>
        </p:nvSpPr>
        <p:spPr>
          <a:xfrm>
            <a:off x="5256180" y="4398039"/>
            <a:ext cx="1592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fear（s）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7_1#cc15ae2ed?pid=34d5bee35&amp;color=0,0,0&amp;vtp=1&amp;bt=1&amp;bbb=1&amp;hb=1"/>
          <p:cNvSpPr/>
          <p:nvPr/>
        </p:nvSpPr>
        <p:spPr>
          <a:xfrm>
            <a:off x="649224" y="8640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search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truth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lifelong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journey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filled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chances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挑战）.</a:t>
            </a: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parents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（鼓励）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join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English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speech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contest,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first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prize.</a:t>
            </a:r>
            <a:endParaRPr lang="en-US" altLang="zh-CN" sz="2400" dirty="0"/>
          </a:p>
        </p:txBody>
      </p:sp>
      <p:sp>
        <p:nvSpPr>
          <p:cNvPr id="3" name="QB_7_AN.8_1#cc15ae2ed.blank?pid=34d5bee35&amp;color=0,0,0&amp;vpa=4&amp;vtp=1&amp;bbb=1"/>
          <p:cNvSpPr/>
          <p:nvPr/>
        </p:nvSpPr>
        <p:spPr>
          <a:xfrm>
            <a:off x="665892" y="1382160"/>
            <a:ext cx="2354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challenge（s）</a:t>
            </a:r>
            <a:endParaRPr lang="en-US" altLang="zh-CN" sz="2400" dirty="0"/>
          </a:p>
        </p:txBody>
      </p:sp>
      <p:sp>
        <p:nvSpPr>
          <p:cNvPr id="5" name="QB_7_AN.10_1#cc15ae2ed.blank?pid=34d5bee35&amp;color=0,0,0&amp;vpa=5&amp;vtp=1&amp;bbb=1"/>
          <p:cNvSpPr/>
          <p:nvPr/>
        </p:nvSpPr>
        <p:spPr>
          <a:xfrm>
            <a:off x="2502631" y="1940960"/>
            <a:ext cx="17446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encouraged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8bfe88cc?pid=4a8db41aa&amp;color=0,0,0&amp;vtp=1&amp;bt=1&amp;bbb=1"/>
          <p:cNvSpPr/>
          <p:nvPr/>
        </p:nvSpPr>
        <p:spPr>
          <a:xfrm>
            <a:off x="649224" y="859536"/>
            <a:ext cx="10899648" cy="554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用括号内所给单词的适当形式填空</a:t>
            </a:r>
            <a:endParaRPr lang="en-US" altLang="zh-CN" sz="2800" dirty="0"/>
          </a:p>
        </p:txBody>
      </p:sp>
      <p:sp>
        <p:nvSpPr>
          <p:cNvPr id="3" name="QB_7_BD.11_1#58d5d7790?pid=08bfe88cc&amp;color=0,0,0&amp;vtp=1&amp;bbb=1&amp;hb=1"/>
          <p:cNvSpPr/>
          <p:nvPr/>
        </p:nvSpPr>
        <p:spPr>
          <a:xfrm>
            <a:off x="649224" y="1479887"/>
            <a:ext cx="10899648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【2025浙江杭州期中·节选】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shy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afraid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give）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speech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public.</a:t>
            </a:r>
            <a:endParaRPr lang="en-US" altLang="zh-CN" sz="2400" dirty="0"/>
          </a:p>
        </p:txBody>
      </p:sp>
      <p:sp>
        <p:nvSpPr>
          <p:cNvPr id="4" name="QB_7_AN.12_1#58d5d7790.blank?pid=08bfe88cc&amp;color=0,0,0&amp;vpa=6&amp;vtp=1&amp;bbb=1"/>
          <p:cNvSpPr/>
          <p:nvPr/>
        </p:nvSpPr>
        <p:spPr>
          <a:xfrm>
            <a:off x="9562243" y="1441152"/>
            <a:ext cx="12874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give</a:t>
            </a:r>
            <a:endParaRPr lang="en-US" altLang="zh-CN" sz="2400" dirty="0"/>
          </a:p>
        </p:txBody>
      </p:sp>
      <p:sp>
        <p:nvSpPr>
          <p:cNvPr id="5" name="QB_7_AS.13_1#58d5d7790?pid=08bfe88cc&amp;color=0,0,0&amp;vtp=1&amp;bbb=1&amp;hb=1"/>
          <p:cNvSpPr/>
          <p:nvPr/>
        </p:nvSpPr>
        <p:spPr>
          <a:xfrm>
            <a:off x="649224" y="2560317"/>
            <a:ext cx="10899648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句意为：我过去很害羞，而且害怕在公众面前做演讲。be afraid to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do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sth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是固定搭配，意为“害怕做某事”。故填to give。</a:t>
            </a:r>
            <a:endParaRPr lang="en-US" altLang="zh-CN" sz="2400" dirty="0"/>
          </a:p>
        </p:txBody>
      </p:sp>
      <p:sp>
        <p:nvSpPr>
          <p:cNvPr id="6" name="QB_7_BD.14_1#e9efed3fc?pid=08bfe88cc&amp;color=0,0,0&amp;vtp=1&amp;bbb=1&amp;hb=1"/>
          <p:cNvSpPr/>
          <p:nvPr/>
        </p:nvSpPr>
        <p:spPr>
          <a:xfrm>
            <a:off x="649224" y="3639757"/>
            <a:ext cx="10899648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name,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heart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beating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（quick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thought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breathing.</a:t>
            </a:r>
            <a:endParaRPr lang="en-US" altLang="zh-CN" sz="2400" dirty="0"/>
          </a:p>
        </p:txBody>
      </p:sp>
      <p:sp>
        <p:nvSpPr>
          <p:cNvPr id="7" name="QB_7_AN.15_1#e9efed3fc.blank?pid=08bfe88cc&amp;color=0,0,0&amp;vpa=7&amp;vtp=1&amp;bbb=1"/>
          <p:cNvSpPr/>
          <p:nvPr/>
        </p:nvSpPr>
        <p:spPr>
          <a:xfrm>
            <a:off x="7685818" y="3601022"/>
            <a:ext cx="22018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quickly/quick</a:t>
            </a:r>
            <a:endParaRPr lang="en-US" altLang="zh-CN" sz="2400" dirty="0"/>
          </a:p>
        </p:txBody>
      </p:sp>
      <p:sp>
        <p:nvSpPr>
          <p:cNvPr id="8" name="QB_7_AS.16_1#e9efed3fc?pid=08bfe88cc&amp;color=0,0,0&amp;vtp=1&amp;bbb=1&amp;hb=1"/>
          <p:cNvSpPr/>
          <p:nvPr/>
        </p:nvSpPr>
        <p:spPr>
          <a:xfrm>
            <a:off x="649224" y="4718367"/>
            <a:ext cx="10899648" cy="1557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句意为：当我听到我的名字时，我的心跳得如此之快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，以至于我觉得自</a:t>
            </a: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己要停止呼吸了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。分析句子可知此处需要用副词来修饰动词。quickly和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quick都</a:t>
            </a: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可作副词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，表示“快速地”。故填 quickly/quick。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803</Words>
  <Application>Microsoft Office PowerPoint</Application>
  <PresentationFormat>宽屏</PresentationFormat>
  <Paragraphs>130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KaiTi</vt:lpstr>
      <vt:lpstr>等线</vt:lpstr>
      <vt:lpstr>方正兰亭纤黑_GBK</vt:lpstr>
      <vt:lpstr>SimHei</vt:lpstr>
      <vt:lpstr>SimHei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</cp:lastModifiedBy>
  <cp:revision>3</cp:revision>
  <dcterms:created xsi:type="dcterms:W3CDTF">2025-11-04T11:35:23Z</dcterms:created>
  <dcterms:modified xsi:type="dcterms:W3CDTF">2025-11-04T14:43:12Z</dcterms:modified>
  <cp:category/>
  <cp:contentStatus/>
</cp:coreProperties>
</file>